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43891200" cy="32918400"/>
  <p:notesSz cx="6858000" cy="9144000"/>
  <p:embeddedFontLst>
    <p:embeddedFont>
      <p:font typeface="ＭＳ Ｐゴシック" panose="020B0600070205080204" pitchFamily="34" charset="-128"/>
      <p:regular r:id="rId3"/>
    </p:embeddedFont>
    <p:embeddedFont>
      <p:font typeface="Bahnschrift SemiBold SemiConden" panose="020B0502040204020203" pitchFamily="34" charset="0"/>
      <p:bold r:id="rId4"/>
    </p:embeddedFont>
    <p:embeddedFont>
      <p:font typeface="Titillium Web" panose="020B0604020202020204" charset="0"/>
      <p:regular r:id="rId5"/>
    </p:embeddedFont>
    <p:embeddedFont>
      <p:font typeface="Amaranth" panose="020B0604020202020204" charset="0"/>
      <p:regular r:id="rId6"/>
    </p:embeddedFont>
  </p:embeddedFontLst>
  <p:custDataLst>
    <p:tags r:id="rId7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45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6pPr>
    <a:lvl7pPr marL="27432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7pPr>
    <a:lvl8pPr marL="32004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8pPr>
    <a:lvl9pPr marL="3657600" algn="l" defTabSz="914400" rtl="0" eaLnBrk="1" latinLnBrk="0" hangingPunct="1">
      <a:defRPr sz="4500" kern="1200">
        <a:solidFill>
          <a:schemeClr val="tx1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3B3B"/>
    <a:srgbClr val="6E4D99"/>
    <a:srgbClr val="679955"/>
    <a:srgbClr val="7F7F7F"/>
    <a:srgbClr val="8D3333"/>
    <a:srgbClr val="AC1414"/>
    <a:srgbClr val="336699"/>
    <a:srgbClr val="2A4A70"/>
    <a:srgbClr val="376092"/>
    <a:srgbClr val="A0BE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7241" autoAdjust="0"/>
  </p:normalViewPr>
  <p:slideViewPr>
    <p:cSldViewPr>
      <p:cViewPr varScale="1">
        <p:scale>
          <a:sx n="24" d="100"/>
          <a:sy n="24" d="100"/>
        </p:scale>
        <p:origin x="2058" y="18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tags" Target="tags/tag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ableStyles" Target="tableStyles.xml"/><Relationship Id="rId5" Type="http://schemas.openxmlformats.org/officeDocument/2006/relationships/font" Target="fonts/font3.fntdata"/><Relationship Id="rId10" Type="http://schemas.openxmlformats.org/officeDocument/2006/relationships/theme" Target="theme/theme1.xml"/><Relationship Id="rId4" Type="http://schemas.openxmlformats.org/officeDocument/2006/relationships/font" Target="fonts/font2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5" y="10226675"/>
            <a:ext cx="37306250" cy="7054850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3" y="18653125"/>
            <a:ext cx="30724475" cy="8413750"/>
          </a:xfr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9781D505-ABFC-493F-8858-9F27839AE9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230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20C972F-CE89-4882-8841-5E4EC18666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712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438" y="1317625"/>
            <a:ext cx="9875837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3925" y="1317625"/>
            <a:ext cx="29475112" cy="28089225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7478B96-C558-46F3-BF4C-CB626F7BF5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794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CFDBA80-68C6-4586-92A4-5A3F769223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1068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438"/>
            <a:ext cx="37307838" cy="6537325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538"/>
            <a:ext cx="37307838" cy="7200900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317CCD47-6DB2-4B8A-910F-EAB6C45869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1605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3925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0" y="7680325"/>
            <a:ext cx="19675475" cy="21726525"/>
          </a:xfr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E7618C69-F50A-4456-BD00-30C7E97809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905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9175"/>
            <a:ext cx="19392900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400"/>
            <a:ext cx="19392900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38" y="7369175"/>
            <a:ext cx="19400838" cy="3070225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38" y="10439400"/>
            <a:ext cx="19400838" cy="18965862"/>
          </a:xfr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41BE4E77-EB76-40B2-97CB-56BAD62ADA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8900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FD85181-2ED8-4C66-A6CF-2048952760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44740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FD4797FD-DFC2-4481-9B76-E30C0158C4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9500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1275"/>
            <a:ext cx="14439900" cy="5576888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1311275"/>
            <a:ext cx="24536400" cy="28093988"/>
          </a:xfrm>
        </p:spPr>
        <p:txBody>
          <a:bodyPr/>
          <a:lstStyle>
            <a:defPPr>
              <a:defRPr kern="1200" smtId="4294967295"/>
            </a:defPPr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163"/>
            <a:ext cx="14439900" cy="22517100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222DDFC5-19EE-4BC8-86F5-BE1753B3A4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9673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3" y="23042562"/>
            <a:ext cx="26335038" cy="2720975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3" y="2941638"/>
            <a:ext cx="26335038" cy="19750088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3" y="25763538"/>
            <a:ext cx="26335038" cy="386238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A9B3B4E7-A2BC-4B2C-8917-8370A599FB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0609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3925" y="1317625"/>
            <a:ext cx="3950335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ctr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3925" y="7680325"/>
            <a:ext cx="39503350" cy="2172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39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525" y="29978350"/>
            <a:ext cx="139001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ctr"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725" y="29978350"/>
            <a:ext cx="10242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9" tIns="235130" rIns="470259" bIns="23513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4703763">
              <a:defRPr sz="7300" smtClean="0">
                <a:latin typeface="Arial" pitchFamily="34" charset="0"/>
              </a:defRPr>
            </a:lvl1pPr>
          </a:lstStyle>
          <a:p>
            <a:pPr>
              <a:defRPr/>
            </a:pPr>
            <a:fld id="{16CEF5F2-27D4-42FE-9AE6-E7F0659E0B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New picture"/>
          <p:cNvPicPr/>
          <p:nvPr/>
        </p:nvPicPr>
        <p:blipFill>
          <a:blip r:embed="rId13" cstate="print"/>
          <a:stretch>
            <a:fillRect/>
          </a:stretch>
        </p:blipFill>
        <p:spPr>
          <a:xfrm rot="16200000">
            <a:off x="-11506200" y="16459200"/>
            <a:ext cx="14274800" cy="4368800"/>
          </a:xfrm>
          <a:prstGeom prst="rect">
            <a:avLst/>
          </a:prstGeom>
        </p:spPr>
      </p:pic>
      <p:pic>
        <p:nvPicPr>
          <p:cNvPr id="1032" name="New picture"/>
          <p:cNvPicPr/>
          <p:nvPr/>
        </p:nvPicPr>
        <p:blipFill>
          <a:blip r:embed="rId13" cstate="print"/>
          <a:stretch>
            <a:fillRect/>
          </a:stretch>
        </p:blipFill>
        <p:spPr>
          <a:xfrm rot="5400000">
            <a:off x="41122600" y="16459200"/>
            <a:ext cx="14274800" cy="4368800"/>
          </a:xfrm>
          <a:prstGeom prst="rect">
            <a:avLst/>
          </a:prstGeom>
        </p:spPr>
      </p:pic>
      <p:pic>
        <p:nvPicPr>
          <p:cNvPr id="1033" name="New picture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6959600" y="33426400"/>
            <a:ext cx="29972000" cy="1549400"/>
          </a:xfrm>
          <a:prstGeom prst="rect">
            <a:avLst/>
          </a:prstGeom>
        </p:spPr>
      </p:pic>
      <p:sp>
        <p:nvSpPr>
          <p:cNvPr id="1034" name="New shape"/>
          <p:cNvSpPr/>
          <p:nvPr/>
        </p:nvSpPr>
        <p:spPr>
          <a:xfrm>
            <a:off x="6959600" y="33997900"/>
            <a:ext cx="219456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880" smtId="4294967295">
                <a:solidFill>
                  <a:srgbClr val="808080"/>
                </a:solidFill>
              </a:rPr>
              <a:t>Template ID: debatingdenim  Size: 48x36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2pPr>
      <a:lvl3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3pPr>
      <a:lvl4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4pPr>
      <a:lvl5pPr algn="ctr" defTabSz="4703763" rtl="0" eaLnBrk="0" fontAlgn="base" hangingPunct="0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5pPr>
      <a:lvl6pPr marL="4572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6pPr>
      <a:lvl7pPr marL="9144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7pPr>
      <a:lvl8pPr marL="13716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8pPr>
      <a:lvl9pPr marL="1828800" algn="ctr" defTabSz="4703763" rtl="0" fontAlgn="base">
        <a:spcBef>
          <a:spcPct val="0"/>
        </a:spcBef>
        <a:spcAft>
          <a:spcPct val="0"/>
        </a:spcAft>
        <a:defRPr sz="22800">
          <a:solidFill>
            <a:schemeClr val="tx2"/>
          </a:solidFill>
          <a:latin typeface="Arial" pitchFamily="34" charset="0"/>
        </a:defRPr>
      </a:lvl9pPr>
    </p:titleStyle>
    <p:bodyStyle>
      <a:defPPr>
        <a:defRPr kern="1200" smtId="4294967295"/>
      </a:defPPr>
      <a:lvl1pPr marL="1766888" indent="-1766888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6400">
          <a:solidFill>
            <a:schemeClr val="tx1"/>
          </a:solidFill>
          <a:latin typeface="+mn-lt"/>
          <a:ea typeface="+mn-ea"/>
          <a:cs typeface="+mn-cs"/>
        </a:defRPr>
      </a:lvl1pPr>
      <a:lvl2pPr marL="3822700" indent="-1471613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</a:defRPr>
      </a:lvl2pPr>
      <a:lvl3pPr marL="5880100" indent="-1176338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2400">
          <a:solidFill>
            <a:schemeClr val="tx1"/>
          </a:solidFill>
          <a:latin typeface="+mn-lt"/>
        </a:defRPr>
      </a:lvl3pPr>
      <a:lvl4pPr marL="8229600" indent="-1174750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0400">
          <a:solidFill>
            <a:schemeClr val="tx1"/>
          </a:solidFill>
          <a:latin typeface="+mn-lt"/>
        </a:defRPr>
      </a:lvl4pPr>
      <a:lvl5pPr marL="10580688" indent="-1176338" algn="l" defTabSz="4703763" rtl="0" eaLnBrk="0" fontAlgn="base" hangingPunct="0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5pPr>
      <a:lvl6pPr marL="110378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6pPr>
      <a:lvl7pPr marL="114950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7pPr>
      <a:lvl8pPr marL="119522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8pPr>
      <a:lvl9pPr marL="12409488" indent="-1176338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ChangeArrowheads="1"/>
          </p:cNvSpPr>
          <p:nvPr/>
        </p:nvSpPr>
        <p:spPr bwMode="auto">
          <a:xfrm>
            <a:off x="533400" y="537704"/>
            <a:ext cx="42824400" cy="6024497"/>
          </a:xfrm>
          <a:prstGeom prst="roundRect">
            <a:avLst/>
          </a:prstGeom>
          <a:solidFill>
            <a:srgbClr val="2A4A70"/>
          </a:solidFill>
          <a:ln>
            <a:noFill/>
          </a:ln>
        </p:spPr>
        <p:txBody>
          <a:bodyPr lIns="205740" tIns="102870" rIns="205740" bIns="102870" anchor="ctr"/>
          <a:lstStyle>
            <a:defPPr>
              <a:defRPr kern="1200" smtId="4294967295"/>
            </a:defPPr>
          </a:lstStyle>
          <a:p>
            <a:pPr algn="ctr" defTabSz="4703763">
              <a:lnSpc>
                <a:spcPct val="90000"/>
              </a:lnSpc>
            </a:pPr>
            <a:endParaRPr lang="en-US" sz="4900" i="1"/>
          </a:p>
        </p:txBody>
      </p:sp>
      <p:sp>
        <p:nvSpPr>
          <p:cNvPr id="17" name="Text Placeholder 5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4264D35B-B8F4-4A85-9FEE-EA091C5FF1BF}"/>
              </a:ext>
            </a:extLst>
          </p:cNvPr>
          <p:cNvSpPr txBox="1"/>
          <p:nvPr/>
        </p:nvSpPr>
        <p:spPr>
          <a:xfrm>
            <a:off x="3733800" y="1981200"/>
            <a:ext cx="36576000" cy="186259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761086">
              <a:spcBef>
                <a:spcPct val="20000"/>
              </a:spcBef>
              <a:defRPr/>
            </a:pPr>
            <a:r>
              <a:rPr lang="ru-RU" sz="8500" dirty="0" smtClean="0">
                <a:solidFill>
                  <a:schemeClr val="bg1"/>
                </a:solidFill>
                <a:latin typeface="Bahnschrift SemiBold SemiConden" pitchFamily="34" charset="0"/>
              </a:rPr>
              <a:t>ВИЗУАЛИЗАЦИЯ ИНФОМРАЦИИ</a:t>
            </a:r>
            <a:endParaRPr lang="en-US" sz="8500" dirty="0">
              <a:solidFill>
                <a:schemeClr val="bg1"/>
              </a:solidFill>
              <a:latin typeface="Bahnschrift SemiBold SemiConden" pitchFamily="34" charset="0"/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ED235A1B-42BF-4F24-80BC-47A0B3B251F1}"/>
              </a:ext>
            </a:extLst>
          </p:cNvPr>
          <p:cNvSpPr txBox="1"/>
          <p:nvPr/>
        </p:nvSpPr>
        <p:spPr>
          <a:xfrm>
            <a:off x="3657600" y="4234536"/>
            <a:ext cx="36576000" cy="17235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ru-RU" sz="5600" dirty="0" smtClean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Ахмедов </a:t>
            </a:r>
            <a:r>
              <a:rPr lang="ru-RU" sz="5600" smtClean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Эдгар Тимурович</a:t>
            </a:r>
            <a:r>
              <a:rPr lang="ru-RU" sz="5600" dirty="0" smtClean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/>
            </a:r>
            <a:br>
              <a:rPr lang="ru-RU" sz="5600" dirty="0" smtClean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</a:br>
            <a:r>
              <a:rPr lang="ru-RU" sz="5600" dirty="0" smtClean="0">
                <a:solidFill>
                  <a:schemeClr val="bg1"/>
                </a:solidFill>
                <a:latin typeface="Titillium Web" panose="00000500000000000000" pitchFamily="2" charset="0"/>
                <a:cs typeface="Arial" pitchFamily="34" charset="0"/>
              </a:rPr>
              <a:t>РГПУ им. А. И. Герцена</a:t>
            </a:r>
            <a:endParaRPr lang="en-US" sz="5600" dirty="0">
              <a:solidFill>
                <a:schemeClr val="bg1"/>
              </a:solidFill>
              <a:latin typeface="Titillium Web" panose="00000500000000000000" pitchFamily="2" charset="0"/>
              <a:cs typeface="Arial" pitchFamily="34" charset="0"/>
            </a:endParaRPr>
          </a:p>
        </p:txBody>
      </p:sp>
      <p:sp>
        <p:nvSpPr>
          <p:cNvPr id="19" name="TextBox 19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B259D497-80B4-4EAC-8538-8496595AAF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7280" y="8883257"/>
            <a:ext cx="9601200" cy="6050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Визуализация информации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 — это изучение визуальных представлений абстрактных данных для усиления человеческого восприятия. Абстрактные данные включают как числовые, так и нечисловые данные, такие как текст и географическая информация. </a:t>
            </a:r>
          </a:p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Однако визуализация информации отличается от научной визуализации — «это визуализация информации, при которой пространственное представление выбирается, а в научной визуализации пространственное представление задано».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TextBox 19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DCB5B9DC-AFC8-48DD-8E5A-79F4EB3B3E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95760" y="8883256"/>
            <a:ext cx="9921240" cy="767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Дизайн не должен препятствовать пониманию или искажать данные.</a:t>
            </a:r>
          </a:p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Избегайте бесполезных элементов дизайна, таких как градиенты, тени, эффекты 3D. Они только отвлекают внимание читателя от сути вашего сообщения.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Ваш график не становится красивым и внушительным от того, что он нарисован объемным. Это могло удивить лет двадцать назад, на заре расцвета </a:t>
            </a:r>
            <a:r>
              <a:rPr lang="ru-RU" sz="3200" dirty="0" err="1" smtClean="0">
                <a:latin typeface="Times New Roman" pitchFamily="18" charset="0"/>
                <a:cs typeface="Times New Roman" pitchFamily="18" charset="0"/>
              </a:rPr>
              <a:t>Excel</a:t>
            </a: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, когда еще мало кто умел строить диаграммы. Более того, 3D–графики могут вызвать оптический обман.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Помните, если визуализация выполнена красиво, это еще не значит, что она выполнена качественно. Принципы хорошего дизайна: ясность, простота и минимализм.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TextBox 19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9247D261-80E6-4008-A48F-EE2502170D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94239" y="8883257"/>
            <a:ext cx="9601200" cy="8759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Располагайте данные логично.</a:t>
            </a:r>
          </a:p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Обязательно располагайте данные в логическом порядке. Чаще всего это последовательно от большего к меньшему.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Если вы показываете на диаграмме результаты опроса, где есть деление на положительные и отрицательные ответы, то логичнее их выстроить в таком порядке: «Да, Скорее да, Нет, Скорее нет, Затрудняюсь ответить».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Данные можно выстраивать и от меньшего к большему, если это соответствует цели вашего сообщения. Цель всегда первична. Прежде чем приступать к построению графика, четко сформулируйте, какую идею вы хотите донести до читателей, на что хотите обратить внимание.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Box 19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D6F48894-7BDB-43BE-B25A-3CBBFD463C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92721" y="8883257"/>
            <a:ext cx="9601200" cy="8759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На диаграмме должны быть только необходимые элементы.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Убирайте с ваших графиков и диаграмм все неинформативные элементы, оставляйте только необходимые.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Загромождение ненужной информацией затрудняет восприятие.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Например, если есть подписи значений, то линии сетки и ось не нужны, так как это дублирование информации и является графическим «мусором». Основные и вспомогательные линии сетки, если они все же необходимы, должны быть простыми и не бросающимися в глаза. Акцент всегда должен быть на основной идее, а не на вспомогательных элементах. Если следовать этому совету, то нужная информация сразу выходит на первый план.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TextBox 19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D1DF76C2-CA55-4287-8208-00375EA04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6383000"/>
            <a:ext cx="9601200" cy="3844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Главная цель визуализации — упростить и ускорить восприятие информации. Выбранный формат и тип графика должны этому способствовать, а не мешать.</a:t>
            </a:r>
            <a:br>
              <a:rPr lang="ru-RU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Например, если в круговой диаграмме больше трех-пяти значений, график становится нечитабельным. Лучше в таком случае выбрать обычную линейчатую диаграмму.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TextBox 19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C2BCD34B-62AE-4E64-9D21-E50C4B9B13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92720" y="25070268"/>
            <a:ext cx="9707879" cy="2800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10000"/>
              </a:lnSpc>
            </a:pPr>
            <a:r>
              <a:rPr lang="ru-RU" sz="3200" dirty="0" smtClean="0">
                <a:latin typeface="Times New Roman" pitchFamily="18" charset="0"/>
                <a:cs typeface="Times New Roman" pitchFamily="18" charset="0"/>
              </a:rPr>
              <a:t>Не игнорируйте эти простые, но очень важные правила визуализации. Берегите своих читателей. Никто не любит чувствовать себя глупо, рассматривая непонятные или нагроможденные графики и диаграммы.</a:t>
            </a: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0561C63D-3456-44FF-9A8C-C609A9A97121}"/>
              </a:ext>
            </a:extLst>
          </p:cNvPr>
          <p:cNvGrpSpPr/>
          <p:nvPr/>
        </p:nvGrpSpPr>
        <p:grpSpPr>
          <a:xfrm>
            <a:off x="33192721" y="24123258"/>
            <a:ext cx="3366073" cy="648259"/>
            <a:chOff x="32576216" y="24123258"/>
            <a:chExt cx="3366073" cy="648259"/>
          </a:xfrm>
        </p:grpSpPr>
        <p:sp>
          <p:nvSpPr>
            <p:cNvPr id="41" name="TextBox 40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5682A469-0F6C-4CD1-861C-F6138AA1CFF5}"/>
                </a:ext>
              </a:extLst>
            </p:cNvPr>
            <p:cNvSpPr txBox="1"/>
            <p:nvPr/>
          </p:nvSpPr>
          <p:spPr>
            <a:xfrm>
              <a:off x="33033416" y="24123258"/>
              <a:ext cx="2908873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chemeClr val="bg1">
                      <a:lumMod val="50000"/>
                    </a:schemeClr>
                  </a:solidFill>
                  <a:latin typeface="Amaranth" panose="02000503050000020004" pitchFamily="2" charset="0"/>
                </a:rPr>
                <a:t>Заключение</a:t>
              </a:r>
              <a:endParaRPr lang="en-US" sz="3600" dirty="0">
                <a:solidFill>
                  <a:schemeClr val="bg1">
                    <a:lumMod val="50000"/>
                  </a:schemeClr>
                </a:solidFill>
                <a:latin typeface="Amaranth" panose="02000503050000020004" pitchFamily="2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153DC2BF-8F6E-4CFF-A885-3D8323D2B705}"/>
                </a:ext>
              </a:extLst>
            </p:cNvPr>
            <p:cNvSpPr/>
            <p:nvPr/>
          </p:nvSpPr>
          <p:spPr bwMode="auto">
            <a:xfrm>
              <a:off x="32576216" y="24125186"/>
              <a:ext cx="457200" cy="646331"/>
            </a:xfrm>
            <a:prstGeom prst="rect">
              <a:avLst/>
            </a:prstGeom>
            <a:solidFill>
              <a:srgbClr val="7F7F7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69DA6868-859E-4342-976E-822157DE2D15}"/>
              </a:ext>
            </a:extLst>
          </p:cNvPr>
          <p:cNvGrpSpPr/>
          <p:nvPr/>
        </p:nvGrpSpPr>
        <p:grpSpPr>
          <a:xfrm>
            <a:off x="1097280" y="7936247"/>
            <a:ext cx="3587330" cy="646332"/>
            <a:chOff x="619432" y="7936247"/>
            <a:chExt cx="3587330" cy="646332"/>
          </a:xfrm>
        </p:grpSpPr>
        <p:sp>
          <p:nvSpPr>
            <p:cNvPr id="35" name="TextBox 34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17220CD8-CD1F-4561-B6F6-872F8B351FDE}"/>
                </a:ext>
              </a:extLst>
            </p:cNvPr>
            <p:cNvSpPr txBox="1"/>
            <p:nvPr/>
          </p:nvSpPr>
          <p:spPr>
            <a:xfrm>
              <a:off x="1066800" y="7936248"/>
              <a:ext cx="3139962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rgbClr val="6E4D99"/>
                  </a:solidFill>
                  <a:latin typeface="Amaranth" panose="02000503050000020004" pitchFamily="2" charset="0"/>
                </a:rPr>
                <a:t>Определение</a:t>
              </a:r>
              <a:endParaRPr lang="en-US" sz="3600" dirty="0">
                <a:solidFill>
                  <a:srgbClr val="6E4D99"/>
                </a:solidFill>
                <a:latin typeface="Amaranth" panose="02000503050000020004" pitchFamily="2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269B7A80-A037-4811-AA81-3FB99CEB6B45}"/>
                </a:ext>
              </a:extLst>
            </p:cNvPr>
            <p:cNvSpPr/>
            <p:nvPr/>
          </p:nvSpPr>
          <p:spPr bwMode="auto">
            <a:xfrm>
              <a:off x="619432" y="7936247"/>
              <a:ext cx="457200" cy="646331"/>
            </a:xfrm>
            <a:prstGeom prst="rect">
              <a:avLst/>
            </a:prstGeom>
            <a:solidFill>
              <a:srgbClr val="6E4D9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628E0EA1-F584-4FE4-81F7-2DFD4FB88DA2}"/>
              </a:ext>
            </a:extLst>
          </p:cNvPr>
          <p:cNvGrpSpPr/>
          <p:nvPr/>
        </p:nvGrpSpPr>
        <p:grpSpPr>
          <a:xfrm>
            <a:off x="11795760" y="7936248"/>
            <a:ext cx="4177706" cy="646647"/>
            <a:chOff x="11309555" y="7936248"/>
            <a:chExt cx="4177706" cy="646647"/>
          </a:xfrm>
        </p:grpSpPr>
        <p:sp>
          <p:nvSpPr>
            <p:cNvPr id="36" name="TextBox 35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F9744332-409D-4E13-8004-F1FC2BA8831D}"/>
                </a:ext>
              </a:extLst>
            </p:cNvPr>
            <p:cNvSpPr txBox="1"/>
            <p:nvPr/>
          </p:nvSpPr>
          <p:spPr>
            <a:xfrm>
              <a:off x="11766755" y="7936248"/>
              <a:ext cx="3720506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rgbClr val="679955"/>
                  </a:solidFill>
                  <a:latin typeface="Amaranth" panose="02000503050000020004" pitchFamily="2" charset="0"/>
                </a:rPr>
                <a:t>Простой дизайн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C2540629-E07F-4524-B7B0-8AD50B9CA383}"/>
                </a:ext>
              </a:extLst>
            </p:cNvPr>
            <p:cNvSpPr/>
            <p:nvPr/>
          </p:nvSpPr>
          <p:spPr bwMode="auto">
            <a:xfrm>
              <a:off x="11309555" y="7936564"/>
              <a:ext cx="457200" cy="646331"/>
            </a:xfrm>
            <a:prstGeom prst="rect">
              <a:avLst/>
            </a:prstGeom>
            <a:solidFill>
              <a:srgbClr val="67995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DFD3D1B1-E282-45AC-A5D2-BF5D46CFDC2A}"/>
              </a:ext>
            </a:extLst>
          </p:cNvPr>
          <p:cNvGrpSpPr/>
          <p:nvPr/>
        </p:nvGrpSpPr>
        <p:grpSpPr>
          <a:xfrm>
            <a:off x="22402800" y="7936248"/>
            <a:ext cx="5074703" cy="676142"/>
            <a:chOff x="21950516" y="7936248"/>
            <a:chExt cx="5074703" cy="676142"/>
          </a:xfrm>
        </p:grpSpPr>
        <p:sp>
          <p:nvSpPr>
            <p:cNvPr id="38" name="TextBox 37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9A18A5CA-EAF8-4A0C-91E3-652892D85424}"/>
                </a:ext>
              </a:extLst>
            </p:cNvPr>
            <p:cNvSpPr txBox="1"/>
            <p:nvPr/>
          </p:nvSpPr>
          <p:spPr>
            <a:xfrm>
              <a:off x="22402800" y="7936248"/>
              <a:ext cx="4622419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rgbClr val="679955"/>
                  </a:solidFill>
                  <a:latin typeface="Amaranth" panose="02000503050000020004" pitchFamily="2" charset="0"/>
                </a:rPr>
                <a:t>Логический порядок</a:t>
              </a:r>
              <a:endParaRPr lang="en-US" sz="3600" dirty="0">
                <a:solidFill>
                  <a:srgbClr val="679955"/>
                </a:solidFill>
                <a:latin typeface="Amaranth" panose="02000503050000020004" pitchFamily="2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3DBBCF0F-8115-4C70-A694-F428A5C95969}"/>
                </a:ext>
              </a:extLst>
            </p:cNvPr>
            <p:cNvSpPr/>
            <p:nvPr/>
          </p:nvSpPr>
          <p:spPr bwMode="auto">
            <a:xfrm>
              <a:off x="21950516" y="7966059"/>
              <a:ext cx="457200" cy="646331"/>
            </a:xfrm>
            <a:prstGeom prst="rect">
              <a:avLst/>
            </a:prstGeom>
            <a:solidFill>
              <a:srgbClr val="67995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1BB9306F-3280-4FFD-A286-DCBADFD49E3F}"/>
              </a:ext>
            </a:extLst>
          </p:cNvPr>
          <p:cNvGrpSpPr/>
          <p:nvPr/>
        </p:nvGrpSpPr>
        <p:grpSpPr>
          <a:xfrm>
            <a:off x="33192721" y="7936247"/>
            <a:ext cx="5102382" cy="646332"/>
            <a:chOff x="32576216" y="7936247"/>
            <a:chExt cx="5102382" cy="646332"/>
          </a:xfrm>
        </p:grpSpPr>
        <p:sp>
          <p:nvSpPr>
            <p:cNvPr id="40" name="TextBox 39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9486D635-9884-427F-9A27-F0D207FACB9C}"/>
                </a:ext>
              </a:extLst>
            </p:cNvPr>
            <p:cNvSpPr txBox="1"/>
            <p:nvPr/>
          </p:nvSpPr>
          <p:spPr>
            <a:xfrm>
              <a:off x="33033416" y="7936248"/>
              <a:ext cx="4645182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pPr defTabSz="4702588">
                <a:defRPr/>
              </a:pPr>
              <a:r>
                <a:rPr lang="ru-RU" sz="3600" dirty="0" smtClean="0">
                  <a:solidFill>
                    <a:srgbClr val="6E4D99"/>
                  </a:solidFill>
                  <a:latin typeface="Amaranth" panose="02000503050000020004" pitchFamily="2" charset="0"/>
                </a:rPr>
                <a:t>Минимум элементов</a:t>
              </a:r>
              <a:endParaRPr lang="en-US" sz="3600" dirty="0">
                <a:solidFill>
                  <a:srgbClr val="6E4D99"/>
                </a:solidFill>
                <a:latin typeface="Amaranth" panose="02000503050000020004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99702F2A-8E0E-4D1A-A866-FC61F70C5522}"/>
                </a:ext>
              </a:extLst>
            </p:cNvPr>
            <p:cNvSpPr/>
            <p:nvPr/>
          </p:nvSpPr>
          <p:spPr bwMode="auto">
            <a:xfrm>
              <a:off x="32576216" y="7936247"/>
              <a:ext cx="457200" cy="646331"/>
            </a:xfrm>
            <a:prstGeom prst="rect">
              <a:avLst/>
            </a:prstGeom>
            <a:solidFill>
              <a:srgbClr val="6E4D9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="" xmlns:p14="http://schemas.microsoft.com/office/powerpoint/2010/main" xmlns:p15="http://schemas.microsoft.com/office/powerpoint/2012/main" xmlns:a16="http://schemas.microsoft.com/office/drawing/2014/main" id="{8A48DC6E-5C6A-4A57-8A78-B09BE503F40B}"/>
              </a:ext>
            </a:extLst>
          </p:cNvPr>
          <p:cNvGrpSpPr/>
          <p:nvPr/>
        </p:nvGrpSpPr>
        <p:grpSpPr>
          <a:xfrm>
            <a:off x="1143000" y="15392400"/>
            <a:ext cx="6477951" cy="646958"/>
            <a:chOff x="619432" y="19087285"/>
            <a:chExt cx="6477951" cy="646958"/>
          </a:xfrm>
        </p:grpSpPr>
        <p:sp>
          <p:nvSpPr>
            <p:cNvPr id="37" name="TextBox 36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2AE133AC-1DFE-4D6E-B1A3-31B930A6602E}"/>
                </a:ext>
              </a:extLst>
            </p:cNvPr>
            <p:cNvSpPr txBox="1"/>
            <p:nvPr/>
          </p:nvSpPr>
          <p:spPr>
            <a:xfrm>
              <a:off x="1076632" y="19087285"/>
              <a:ext cx="6020751" cy="646331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274320" rIns="274320" rtlCol="0">
              <a:spAutoFit/>
            </a:bodyPr>
            <a:lstStyle/>
            <a:p>
              <a:r>
                <a:rPr lang="ru-RU" sz="3600" dirty="0" smtClean="0">
                  <a:solidFill>
                    <a:srgbClr val="A33B3B"/>
                  </a:solidFill>
                </a:rPr>
                <a:t>Правильный тип графика</a:t>
              </a:r>
              <a:endParaRPr lang="ru-RU" sz="3600" dirty="0">
                <a:solidFill>
                  <a:srgbClr val="A33B3B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="" xmlns:p14="http://schemas.microsoft.com/office/powerpoint/2010/main" xmlns:p15="http://schemas.microsoft.com/office/powerpoint/2012/main" xmlns:a16="http://schemas.microsoft.com/office/drawing/2014/main" id="{F1C45890-5A72-41A6-9C21-8464F46D0E48}"/>
                </a:ext>
              </a:extLst>
            </p:cNvPr>
            <p:cNvSpPr/>
            <p:nvPr/>
          </p:nvSpPr>
          <p:spPr bwMode="auto">
            <a:xfrm>
              <a:off x="619432" y="19087912"/>
              <a:ext cx="457200" cy="646331"/>
            </a:xfrm>
            <a:prstGeom prst="rect">
              <a:avLst/>
            </a:prstGeom>
            <a:solidFill>
              <a:srgbClr val="A33B3B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7037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en-US" sz="4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  <p:pic>
        <p:nvPicPr>
          <p:cNvPr id="1030" name="Picture 6" descr="https://thumbs.dreamstime.com/b/%D0%BC%D0%BE%D0%BD%D0%B8%D1%82%D0%BE%D1%80-%D0%B8-%D0%BA%D0%BE%D0%BC%D0%BF%D1%8C%D1%82%D0%B5%D1%80-%D0%BA%D0%BD%D0%B8%D0%B6%D0%BA%D0%B0-%D0%BA%D0%BE%D0%BC%D0%BF%D1%8C%D1%8E%D1%82%D0%B5%D1%80%D0%B0-%D1%81-%D1%84%D0%B8%D0%BD%D0%B0%D0%BD%D1%81%D0%BE%D0%B2%D1%8B%D0%BC%D0%B8-%D0%B4%D0%B8%D0%B0%D0%B3%D1%80%D0%B0%D0%BC%D0%BC%D0%BE%D0%B9-108356144.jpg"/>
          <p:cNvPicPr>
            <a:picLocks noChangeAspect="1" noChangeArrowheads="1"/>
          </p:cNvPicPr>
          <p:nvPr/>
        </p:nvPicPr>
        <p:blipFill>
          <a:blip r:embed="rId2" cstate="print"/>
          <a:srcRect t="15179"/>
          <a:stretch>
            <a:fillRect/>
          </a:stretch>
        </p:blipFill>
        <p:spPr bwMode="auto">
          <a:xfrm>
            <a:off x="12039600" y="21031200"/>
            <a:ext cx="20371902" cy="10972800"/>
          </a:xfrm>
          <a:prstGeom prst="rect">
            <a:avLst/>
          </a:prstGeom>
          <a:noFill/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21259800"/>
            <a:ext cx="9863493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887200" y="16535400"/>
            <a:ext cx="9372600" cy="47960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3451800" y="18135600"/>
            <a:ext cx="947124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debatingdenim|09-2018"/>
</p:tagLst>
</file>

<file path=ppt/theme/theme1.xml><?xml version="1.0" encoding="utf-8"?>
<a:theme xmlns:a="http://schemas.openxmlformats.org/drawingml/2006/main" name="Default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133</Words>
  <Application>Microsoft Office PowerPoint</Application>
  <PresentationFormat>Произвольный</PresentationFormat>
  <Paragraphs>17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8" baseType="lpstr">
      <vt:lpstr>Arial</vt:lpstr>
      <vt:lpstr>ＭＳ Ｐゴシック</vt:lpstr>
      <vt:lpstr>Times New Roman</vt:lpstr>
      <vt:lpstr>Bahnschrift SemiBold SemiConden</vt:lpstr>
      <vt:lpstr>Titillium Web</vt:lpstr>
      <vt:lpstr>Amaranth</vt:lpstr>
      <vt:lpstr>Default Design</vt:lpstr>
      <vt:lpstr>Презентация PowerPoint</vt:lpstr>
    </vt:vector>
  </TitlesOfParts>
  <Company>Graphicsland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research poster</dc:title>
  <dc:subject>Free Poster Presentation Example</dc:subject>
  <dc:creator>Graphicsland/MakeSigns.com</dc:creator>
  <cp:keywords>scientific, research, template, custom, poster, presentation, symposium, printing, PowerPoint, create, design, example, sample, download</cp:keywords>
  <dc:description>We offer free PowerPoint poster templates to help you design your very own scientific poster presentation.</dc:description>
  <cp:lastModifiedBy>Эдгар Ахмедов</cp:lastModifiedBy>
  <cp:revision>39</cp:revision>
  <dcterms:modified xsi:type="dcterms:W3CDTF">2021-09-22T09:01:53Z</dcterms:modified>
  <cp:category>templates for scientific poster</cp:category>
</cp:coreProperties>
</file>

<file path=docProps/thumbnail.jpeg>
</file>